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19"/>
  </p:notesMasterIdLst>
  <p:handoutMasterIdLst>
    <p:handoutMasterId r:id="rId20"/>
  </p:handoutMasterIdLst>
  <p:sldIdLst>
    <p:sldId id="811" r:id="rId5"/>
    <p:sldId id="816" r:id="rId6"/>
    <p:sldId id="818" r:id="rId7"/>
    <p:sldId id="942" r:id="rId8"/>
    <p:sldId id="1075" r:id="rId9"/>
    <p:sldId id="1076" r:id="rId10"/>
    <p:sldId id="1077" r:id="rId11"/>
    <p:sldId id="1078" r:id="rId12"/>
    <p:sldId id="1079" r:id="rId13"/>
    <p:sldId id="1080" r:id="rId14"/>
    <p:sldId id="1081" r:id="rId15"/>
    <p:sldId id="1043" r:id="rId16"/>
    <p:sldId id="1050" r:id="rId17"/>
    <p:sldId id="869" r:id="rId18"/>
  </p:sldIdLst>
  <p:sldSz cx="12192000" cy="6858000"/>
  <p:notesSz cx="7104063" cy="10234613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Light" panose="020B0502040204020203" pitchFamily="34" charset="0"/>
      <p:regular r:id="rId33"/>
      <p:italic r:id="rId34"/>
    </p:embeddedFont>
  </p:embeddedFontLst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39"/>
    <a:srgbClr val="95B258"/>
    <a:srgbClr val="AAD23B"/>
    <a:srgbClr val="4AA5B7"/>
    <a:srgbClr val="FFFFFF"/>
    <a:srgbClr val="3B518E"/>
    <a:srgbClr val="06516F"/>
    <a:srgbClr val="016B9F"/>
    <a:srgbClr val="144A7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226" autoAdjust="0"/>
  </p:normalViewPr>
  <p:slideViewPr>
    <p:cSldViewPr snapToGrid="0">
      <p:cViewPr varScale="1">
        <p:scale>
          <a:sx n="73" d="100"/>
          <a:sy n="73" d="100"/>
        </p:scale>
        <p:origin x="936" y="43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20/09/2023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20/09/2023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5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38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8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898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Voyons cela en détail dans une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97261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08 – </a:t>
            </a:r>
            <a:r>
              <a:rPr lang="fr-FR" dirty="0" err="1">
                <a:solidFill>
                  <a:srgbClr val="AAD23B"/>
                </a:solidFill>
                <a:latin typeface="Segoe UI Light"/>
                <a:cs typeface="Segoe UI Light"/>
              </a:rPr>
              <a:t>OAuth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92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Pour utiliser OAuth2 avec Spring Boot, il faut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starters :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s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pring</a:t>
            </a:r>
            <a:r>
              <a:rPr lang="fr-FR" sz="240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-boot-starter-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security</a:t>
            </a:r>
            <a:r>
              <a:rPr lang="fr-FR" sz="2400" dirty="0">
                <a:solidFill>
                  <a:srgbClr val="011F39"/>
                </a:solidFill>
                <a:effectLst/>
                <a:cs typeface="Segoe UI" panose="020B0502040204020203" pitchFamily="34" charset="0"/>
              </a:rPr>
              <a:t> et </a:t>
            </a:r>
            <a:r>
              <a:rPr lang="fr-FR" sz="240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spring-boot-starter-oauth2-client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effectLst/>
                <a:cs typeface="Segoe UI" panose="020B0502040204020203" pitchFamily="34" charset="0"/>
              </a:rPr>
              <a:t>Choisir un serveur OAuth2 : GitHub, Google, …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Spring Boot fournit par défaut une implémentation prédéfinie pour les fournisseurs principaux d’OAuth2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GitHub, Google, Facebook ou </a:t>
            </a:r>
            <a:r>
              <a:rPr lang="fr-FR" sz="2400" dirty="0" err="1">
                <a:solidFill>
                  <a:srgbClr val="011F39"/>
                </a:solidFill>
              </a:rPr>
              <a:t>Okta</a:t>
            </a: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kern="100" dirty="0">
                <a:solidFill>
                  <a:srgbClr val="011F39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Il faut aller sur ces plateformes, configurer les accès à votre backend et utiliser Spring Boot pour gérer le lien</a:t>
            </a: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Boot et </a:t>
            </a:r>
            <a:r>
              <a:rPr lang="fr-FR" dirty="0" err="1">
                <a:solidFill>
                  <a:srgbClr val="3B518E"/>
                </a:solidFill>
              </a:rPr>
              <a:t>OAuth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7237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Spring Boot + OAuth2 + GitHub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Déclarer les starters :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s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pring</a:t>
            </a:r>
            <a:r>
              <a:rPr lang="fr-FR" sz="240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-boot-starter-</a:t>
            </a:r>
            <a:r>
              <a:rPr lang="fr-FR" sz="2400" dirty="0" err="1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security</a:t>
            </a:r>
            <a:r>
              <a:rPr lang="fr-FR" sz="2400" dirty="0">
                <a:solidFill>
                  <a:srgbClr val="011F39"/>
                </a:solidFill>
                <a:effectLst/>
                <a:cs typeface="Segoe UI" panose="020B0502040204020203" pitchFamily="34" charset="0"/>
              </a:rPr>
              <a:t> et </a:t>
            </a:r>
            <a:r>
              <a:rPr lang="fr-FR" sz="240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spring-boot-starter-oauth2-client</a:t>
            </a:r>
          </a:p>
          <a:p>
            <a:pPr marL="457200" indent="-457200" algn="just">
              <a:spcBef>
                <a:spcPts val="0"/>
              </a:spcBef>
              <a:buFont typeface="+mj-lt"/>
              <a:buAutoNum type="arabicPeriod"/>
            </a:pPr>
            <a:r>
              <a:rPr lang="fr-FR" sz="2400" kern="150" dirty="0">
                <a:solidFill>
                  <a:srgbClr val="011F39"/>
                </a:solidFill>
                <a:effectLst/>
                <a:ea typeface="Andale Sans UI"/>
                <a:cs typeface="Segoe UI" panose="020B0502040204020203" pitchFamily="34" charset="0"/>
              </a:rPr>
              <a:t>Dans GitHub :</a:t>
            </a:r>
            <a:r>
              <a:rPr lang="fr-FR" sz="2400" kern="100" dirty="0">
                <a:solidFill>
                  <a:srgbClr val="011F39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 configurer les accès à notre application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kern="100" dirty="0">
                <a:solidFill>
                  <a:srgbClr val="011F3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Création d’une </a:t>
            </a:r>
            <a:r>
              <a:rPr lang="fr-FR" kern="100" dirty="0" err="1">
                <a:solidFill>
                  <a:srgbClr val="95B258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Oauth</a:t>
            </a:r>
            <a:r>
              <a:rPr lang="fr-FR" kern="100" dirty="0">
                <a:solidFill>
                  <a:srgbClr val="95B258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Apps </a:t>
            </a:r>
            <a:r>
              <a:rPr lang="fr-FR" kern="100" dirty="0">
                <a:solidFill>
                  <a:srgbClr val="011F3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avec génération des 2 clefs : «</a:t>
            </a:r>
            <a:r>
              <a:rPr lang="fr-FR" kern="100" dirty="0">
                <a:solidFill>
                  <a:srgbClr val="95B258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Client ID </a:t>
            </a:r>
            <a:r>
              <a:rPr lang="fr-FR" kern="100" dirty="0">
                <a:solidFill>
                  <a:srgbClr val="011F3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» </a:t>
            </a:r>
            <a:r>
              <a:rPr lang="fr-FR" kern="100" dirty="0">
                <a:solidFill>
                  <a:srgbClr val="011F3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Et «</a:t>
            </a:r>
            <a:r>
              <a:rPr lang="fr-FR" kern="100" dirty="0">
                <a:solidFill>
                  <a:srgbClr val="95B258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Client secrets </a:t>
            </a:r>
            <a:r>
              <a:rPr lang="fr-FR" kern="100" dirty="0">
                <a:solidFill>
                  <a:srgbClr val="011F3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»</a:t>
            </a:r>
            <a:endParaRPr lang="fr-FR" kern="100" dirty="0">
              <a:solidFill>
                <a:srgbClr val="011F39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Dans notre application :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Définir </a:t>
            </a:r>
            <a:r>
              <a:rPr lang="fr-FR" dirty="0">
                <a:solidFill>
                  <a:srgbClr val="011F39"/>
                </a:solidFill>
              </a:rPr>
              <a:t>2 propriétés dans le fichier de configuration de Spring Boot 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Création d’une classe </a:t>
            </a:r>
            <a:r>
              <a:rPr lang="fr-FR">
                <a:solidFill>
                  <a:srgbClr val="011F39"/>
                </a:solidFill>
              </a:rPr>
              <a:t>de configuration </a:t>
            </a:r>
            <a:r>
              <a:rPr lang="fr-FR" dirty="0">
                <a:solidFill>
                  <a:srgbClr val="011F39"/>
                </a:solidFill>
              </a:rPr>
              <a:t>de sécurité avec un </a:t>
            </a:r>
            <a:r>
              <a:rPr lang="fr-FR" dirty="0" err="1">
                <a:solidFill>
                  <a:srgbClr val="011F39"/>
                </a:solidFill>
              </a:rPr>
              <a:t>SecurityFilterChain</a:t>
            </a:r>
            <a:r>
              <a:rPr lang="fr-FR" dirty="0">
                <a:solidFill>
                  <a:srgbClr val="011F39"/>
                </a:solidFill>
              </a:rPr>
              <a:t> qui utilise le login </a:t>
            </a:r>
            <a:r>
              <a:rPr lang="fr-FR" dirty="0" err="1">
                <a:solidFill>
                  <a:srgbClr val="011F39"/>
                </a:solidFill>
              </a:rPr>
              <a:t>OAuth</a:t>
            </a:r>
            <a:r>
              <a:rPr lang="fr-FR" dirty="0">
                <a:solidFill>
                  <a:srgbClr val="011F39"/>
                </a:solidFill>
              </a:rPr>
              <a:t> 2.0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Spring Security et OAuth2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8E9047-7783-5855-204A-16031988ABA5}"/>
              </a:ext>
            </a:extLst>
          </p:cNvPr>
          <p:cNvSpPr txBox="1"/>
          <p:nvPr/>
        </p:nvSpPr>
        <p:spPr>
          <a:xfrm>
            <a:off x="3506875" y="4302414"/>
            <a:ext cx="8422366" cy="830997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93A1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#configuration OAuth2 - GitHub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spring.security.oauth2.client.registration.github.client-id=</a:t>
            </a:r>
            <a:r>
              <a:rPr lang="fr-FR" sz="16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11a5…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spring.security.oauth2.client.registration.github.client-secret=</a:t>
            </a:r>
            <a:r>
              <a:rPr lang="fr-FR" sz="1600" dirty="0">
                <a:solidFill>
                  <a:srgbClr val="2AA19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4f64…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DAE26F-B03E-3EFF-D6C8-B54365389F57}"/>
              </a:ext>
            </a:extLst>
          </p:cNvPr>
          <p:cNvSpPr txBox="1"/>
          <p:nvPr/>
        </p:nvSpPr>
        <p:spPr>
          <a:xfrm>
            <a:off x="3506875" y="5943576"/>
            <a:ext cx="6096000" cy="36933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http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.oauth2Login(</a:t>
            </a:r>
            <a:r>
              <a:rPr lang="fr-F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oauth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-&gt; {});</a:t>
            </a:r>
            <a:endParaRPr lang="fr-FR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Spring Boot et </a:t>
            </a:r>
            <a:r>
              <a:rPr lang="fr-FR" sz="4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OAuth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09</a:t>
            </a: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827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 err="1">
                <a:solidFill>
                  <a:srgbClr val="95B258"/>
                </a:solidFill>
              </a:rPr>
              <a:t>OAuth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= </a:t>
            </a:r>
            <a:r>
              <a:rPr lang="fr-FR" sz="2400" dirty="0">
                <a:solidFill>
                  <a:srgbClr val="95B258"/>
                </a:solidFill>
              </a:rPr>
              <a:t>O</a:t>
            </a:r>
            <a:r>
              <a:rPr lang="fr-FR" sz="2400" dirty="0">
                <a:solidFill>
                  <a:srgbClr val="011F39"/>
                </a:solidFill>
              </a:rPr>
              <a:t>pen </a:t>
            </a:r>
            <a:r>
              <a:rPr lang="fr-FR" sz="2400" dirty="0" err="1">
                <a:solidFill>
                  <a:srgbClr val="95B258"/>
                </a:solidFill>
              </a:rPr>
              <a:t>Auth</a:t>
            </a:r>
            <a:r>
              <a:rPr lang="fr-FR" sz="2400" dirty="0" err="1">
                <a:solidFill>
                  <a:srgbClr val="011F39"/>
                </a:solidFill>
              </a:rPr>
              <a:t>orization</a:t>
            </a: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</a:rPr>
              <a:t>OAuth</a:t>
            </a:r>
            <a:r>
              <a:rPr lang="fr-FR" sz="2400" dirty="0">
                <a:solidFill>
                  <a:srgbClr val="011F39"/>
                </a:solidFill>
              </a:rPr>
              <a:t> est un </a:t>
            </a:r>
            <a:r>
              <a:rPr lang="fr-FR" sz="2400" dirty="0">
                <a:solidFill>
                  <a:srgbClr val="95B258"/>
                </a:solidFill>
              </a:rPr>
              <a:t>protocole d’autorisation </a:t>
            </a:r>
            <a:r>
              <a:rPr lang="fr-FR" sz="2400" dirty="0">
                <a:solidFill>
                  <a:srgbClr val="011F39"/>
                </a:solidFill>
              </a:rPr>
              <a:t>et non un protocole d’authentification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est conçu principalement pour accorder l’accès à une ressource.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Exemple à des APIs distantes ou des données utilisateurs.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utilise des </a:t>
            </a:r>
            <a:r>
              <a:rPr lang="fr-FR" sz="2400" dirty="0">
                <a:solidFill>
                  <a:srgbClr val="95B258"/>
                </a:solidFill>
              </a:rPr>
              <a:t>jetons d’accès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Pas de format préconisé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Souvent utilisé avec des jetons au format </a:t>
            </a:r>
            <a:r>
              <a:rPr lang="fr-FR" dirty="0">
                <a:solidFill>
                  <a:srgbClr val="95B258"/>
                </a:solidFill>
              </a:rPr>
              <a:t>JSON</a:t>
            </a:r>
            <a:r>
              <a:rPr lang="fr-FR" dirty="0">
                <a:solidFill>
                  <a:srgbClr val="011F39"/>
                </a:solidFill>
              </a:rPr>
              <a:t> (</a:t>
            </a:r>
            <a:r>
              <a:rPr lang="fr-FR" dirty="0">
                <a:solidFill>
                  <a:srgbClr val="95B258"/>
                </a:solidFill>
              </a:rPr>
              <a:t>JWT</a:t>
            </a:r>
            <a:r>
              <a:rPr lang="fr-FR" dirty="0">
                <a:solidFill>
                  <a:srgbClr val="011F39"/>
                </a:solidFill>
              </a:rPr>
              <a:t>)</a:t>
            </a:r>
            <a:r>
              <a:rPr lang="fr-FR" sz="2400" dirty="0">
                <a:solidFill>
                  <a:srgbClr val="011F39"/>
                </a:solidFill>
              </a:rPr>
              <a:t>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 err="1"/>
              <a:t>OAuth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Introduction à </a:t>
            </a:r>
            <a:r>
              <a:rPr lang="fr-FR" sz="1800" dirty="0" err="1">
                <a:solidFill>
                  <a:srgbClr val="FFFFFF"/>
                </a:solidFill>
              </a:rPr>
              <a:t>OAuth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Sécuriser l’accès des APIs grâce à </a:t>
            </a:r>
            <a:r>
              <a:rPr lang="fr-FR" sz="1800" dirty="0" err="1">
                <a:solidFill>
                  <a:srgbClr val="FFFFFF"/>
                </a:solidFill>
              </a:rPr>
              <a:t>OAuth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Utilisation des comptes GitHub via </a:t>
            </a:r>
            <a:r>
              <a:rPr lang="fr-FR" sz="1800" dirty="0" err="1">
                <a:solidFill>
                  <a:srgbClr val="FFFFFF"/>
                </a:solidFill>
              </a:rPr>
              <a:t>OAuth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1E96-F052-0EBD-25A3-423F9F55A147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DBBEACEF-BB45-20BA-21DF-E0F46FDD0039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250F5-A63D-15A2-E1E8-F9CF007855A9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 err="1">
                <a:solidFill>
                  <a:srgbClr val="FFFFFF"/>
                </a:solidFill>
              </a:rPr>
              <a:t>OAuth</a:t>
            </a:r>
            <a:r>
              <a:rPr lang="fr-FR" sz="1800" dirty="0">
                <a:solidFill>
                  <a:srgbClr val="FFFFFF"/>
                </a:solidFill>
              </a:rPr>
              <a:t> et Spring Boot</a:t>
            </a: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38E04570-5352-529F-661E-2EAA8C373329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Introduction à </a:t>
            </a:r>
            <a:r>
              <a:rPr lang="fr-FR" sz="1800" dirty="0" err="1">
                <a:solidFill>
                  <a:srgbClr val="141E26"/>
                </a:solidFill>
              </a:rPr>
              <a:t>OAuth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Spring Boot et </a:t>
            </a:r>
            <a:r>
              <a:rPr lang="fr-FR" sz="1800" dirty="0" err="1">
                <a:solidFill>
                  <a:srgbClr val="141E26"/>
                </a:solidFill>
              </a:rPr>
              <a:t>OAuth</a:t>
            </a:r>
            <a:endParaRPr lang="fr-FR" sz="1800" dirty="0">
              <a:solidFill>
                <a:srgbClr val="141E26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</a:t>
            </a:r>
            <a:r>
              <a:rPr lang="fr-FR" sz="4400" dirty="0" err="1"/>
              <a:t>OAuth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0817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27104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 err="1">
                <a:solidFill>
                  <a:srgbClr val="95B258"/>
                </a:solidFill>
              </a:rPr>
              <a:t>OAuth</a:t>
            </a:r>
            <a:r>
              <a:rPr lang="fr-FR" sz="2400" dirty="0">
                <a:solidFill>
                  <a:srgbClr val="95B258"/>
                </a:solidFill>
              </a:rPr>
              <a:t> </a:t>
            </a:r>
            <a:r>
              <a:rPr lang="fr-FR" sz="2400" dirty="0">
                <a:solidFill>
                  <a:srgbClr val="011F39"/>
                </a:solidFill>
              </a:rPr>
              <a:t>= </a:t>
            </a:r>
            <a:r>
              <a:rPr lang="fr-FR" sz="2400" dirty="0">
                <a:solidFill>
                  <a:srgbClr val="95B258"/>
                </a:solidFill>
              </a:rPr>
              <a:t>O</a:t>
            </a:r>
            <a:r>
              <a:rPr lang="fr-FR" sz="2400" dirty="0">
                <a:solidFill>
                  <a:srgbClr val="011F39"/>
                </a:solidFill>
              </a:rPr>
              <a:t>pen </a:t>
            </a:r>
            <a:r>
              <a:rPr lang="fr-FR" sz="2400" dirty="0" err="1">
                <a:solidFill>
                  <a:srgbClr val="95B258"/>
                </a:solidFill>
              </a:rPr>
              <a:t>Auth</a:t>
            </a:r>
            <a:r>
              <a:rPr lang="fr-FR" sz="2400" dirty="0" err="1">
                <a:solidFill>
                  <a:srgbClr val="011F39"/>
                </a:solidFill>
              </a:rPr>
              <a:t>orization</a:t>
            </a:r>
            <a:endParaRPr lang="fr-FR" sz="2400" dirty="0">
              <a:solidFill>
                <a:srgbClr val="011F39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Une norme conçue pour permettre à un site Web ou une application d’accéder aux ressources hébergées par d’autres appli Web.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La version actuelle est </a:t>
            </a:r>
            <a:r>
              <a:rPr lang="fr-FR" sz="2400" dirty="0" err="1">
                <a:solidFill>
                  <a:srgbClr val="95B258"/>
                </a:solidFill>
              </a:rPr>
              <a:t>OAuth</a:t>
            </a:r>
            <a:r>
              <a:rPr lang="fr-FR" sz="2400" dirty="0">
                <a:solidFill>
                  <a:srgbClr val="95B258"/>
                </a:solidFill>
              </a:rPr>
              <a:t> 2.0</a:t>
            </a:r>
            <a:r>
              <a:rPr lang="fr-FR" sz="2400" dirty="0">
                <a:solidFill>
                  <a:srgbClr val="011F39"/>
                </a:solidFill>
              </a:rPr>
              <a:t> (Octobre 2012)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Norme de l’industrie pour l’autorisation en ligne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</a:t>
            </a:r>
            <a:r>
              <a:rPr lang="fr-FR" dirty="0" err="1">
                <a:solidFill>
                  <a:srgbClr val="3B518E"/>
                </a:solidFill>
              </a:rPr>
              <a:t>OAuth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283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</a:rPr>
              <a:t>OAuth</a:t>
            </a:r>
            <a:r>
              <a:rPr lang="fr-FR" sz="2400" dirty="0">
                <a:solidFill>
                  <a:srgbClr val="011F39"/>
                </a:solidFill>
              </a:rPr>
              <a:t> est un </a:t>
            </a:r>
            <a:r>
              <a:rPr lang="fr-FR" sz="2400" dirty="0">
                <a:solidFill>
                  <a:srgbClr val="95B258"/>
                </a:solidFill>
              </a:rPr>
              <a:t>protocole d’autorisation </a:t>
            </a:r>
            <a:r>
              <a:rPr lang="fr-FR" sz="2400" dirty="0">
                <a:solidFill>
                  <a:srgbClr val="011F39"/>
                </a:solidFill>
              </a:rPr>
              <a:t>et non un protocole d’authentification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est conçu principalement pour accorder l’accès à une ressource.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Exemple à des APIs distantes ou des données utilisateurs.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utilise des </a:t>
            </a:r>
            <a:r>
              <a:rPr lang="fr-FR" sz="2400" dirty="0">
                <a:solidFill>
                  <a:srgbClr val="95B258"/>
                </a:solidFill>
              </a:rPr>
              <a:t>jetons d’accès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Pas de format préconisé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Souvent utilisé avec des jetons au format </a:t>
            </a:r>
            <a:r>
              <a:rPr lang="fr-FR" dirty="0">
                <a:solidFill>
                  <a:srgbClr val="95B258"/>
                </a:solidFill>
              </a:rPr>
              <a:t>JSON</a:t>
            </a:r>
            <a:r>
              <a:rPr lang="fr-FR" dirty="0">
                <a:solidFill>
                  <a:srgbClr val="011F39"/>
                </a:solidFill>
              </a:rPr>
              <a:t> (</a:t>
            </a:r>
            <a:r>
              <a:rPr lang="fr-FR" dirty="0">
                <a:solidFill>
                  <a:srgbClr val="95B258"/>
                </a:solidFill>
              </a:rPr>
              <a:t>JWT</a:t>
            </a:r>
            <a:r>
              <a:rPr lang="fr-FR" dirty="0">
                <a:solidFill>
                  <a:srgbClr val="011F39"/>
                </a:solidFill>
              </a:rPr>
              <a:t>)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</a:t>
            </a:r>
            <a:r>
              <a:rPr lang="fr-FR" dirty="0" err="1">
                <a:solidFill>
                  <a:srgbClr val="3B518E"/>
                </a:solidFill>
              </a:rPr>
              <a:t>OAuth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Architecture avec </a:t>
            </a:r>
            <a:r>
              <a:rPr lang="fr-FR" sz="2400" dirty="0" err="1">
                <a:solidFill>
                  <a:srgbClr val="95B258"/>
                </a:solidFill>
              </a:rPr>
              <a:t>OAuth</a:t>
            </a: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</a:t>
            </a:r>
            <a:r>
              <a:rPr lang="fr-FR" dirty="0" err="1">
                <a:solidFill>
                  <a:srgbClr val="3B518E"/>
                </a:solidFill>
              </a:rPr>
              <a:t>OAuth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10349B-D867-1F0A-001C-3C5AFE705F38}"/>
              </a:ext>
            </a:extLst>
          </p:cNvPr>
          <p:cNvSpPr/>
          <p:nvPr/>
        </p:nvSpPr>
        <p:spPr>
          <a:xfrm>
            <a:off x="1768125" y="1891380"/>
            <a:ext cx="1965395" cy="745066"/>
          </a:xfrm>
          <a:prstGeom prst="rect">
            <a:avLst/>
          </a:prstGeom>
          <a:solidFill>
            <a:srgbClr val="3B5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B105-BA85-BC15-FC99-A0A8218EB499}"/>
              </a:ext>
            </a:extLst>
          </p:cNvPr>
          <p:cNvSpPr/>
          <p:nvPr/>
        </p:nvSpPr>
        <p:spPr>
          <a:xfrm>
            <a:off x="5691013" y="1891380"/>
            <a:ext cx="1965395" cy="745066"/>
          </a:xfrm>
          <a:prstGeom prst="rect">
            <a:avLst/>
          </a:prstGeom>
          <a:solidFill>
            <a:srgbClr val="3B5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3840E-349F-3520-4E2F-F9984FB624B8}"/>
              </a:ext>
            </a:extLst>
          </p:cNvPr>
          <p:cNvSpPr/>
          <p:nvPr/>
        </p:nvSpPr>
        <p:spPr>
          <a:xfrm>
            <a:off x="9872418" y="1898153"/>
            <a:ext cx="1965395" cy="745066"/>
          </a:xfrm>
          <a:prstGeom prst="rect">
            <a:avLst/>
          </a:prstGeom>
          <a:solidFill>
            <a:srgbClr val="3B5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Serveur </a:t>
            </a:r>
            <a:r>
              <a:rPr lang="fr-F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F52DFD-3F35-D864-61AD-3789C6C939B9}"/>
              </a:ext>
            </a:extLst>
          </p:cNvPr>
          <p:cNvCxnSpPr>
            <a:stCxn id="2" idx="2"/>
          </p:cNvCxnSpPr>
          <p:nvPr/>
        </p:nvCxnSpPr>
        <p:spPr>
          <a:xfrm flipH="1">
            <a:off x="2749129" y="2636446"/>
            <a:ext cx="1694" cy="3639425"/>
          </a:xfrm>
          <a:prstGeom prst="line">
            <a:avLst/>
          </a:prstGeom>
          <a:ln w="25400">
            <a:solidFill>
              <a:srgbClr val="011F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5DAE904-5D42-B6B3-2579-274E9F21F8A8}"/>
              </a:ext>
            </a:extLst>
          </p:cNvPr>
          <p:cNvCxnSpPr/>
          <p:nvPr/>
        </p:nvCxnSpPr>
        <p:spPr>
          <a:xfrm flipH="1">
            <a:off x="6673710" y="2636446"/>
            <a:ext cx="1694" cy="3639425"/>
          </a:xfrm>
          <a:prstGeom prst="line">
            <a:avLst/>
          </a:prstGeom>
          <a:ln w="25400">
            <a:solidFill>
              <a:srgbClr val="011F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FC2F21F-0A9E-8150-ACC1-EE2DB33C8677}"/>
              </a:ext>
            </a:extLst>
          </p:cNvPr>
          <p:cNvCxnSpPr/>
          <p:nvPr/>
        </p:nvCxnSpPr>
        <p:spPr>
          <a:xfrm flipH="1">
            <a:off x="10855115" y="2643219"/>
            <a:ext cx="1694" cy="3639425"/>
          </a:xfrm>
          <a:prstGeom prst="line">
            <a:avLst/>
          </a:prstGeom>
          <a:ln w="25400">
            <a:solidFill>
              <a:srgbClr val="011F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1BD685A-83B5-181F-6D2B-654175CDD67A}"/>
              </a:ext>
            </a:extLst>
          </p:cNvPr>
          <p:cNvCxnSpPr>
            <a:cxnSpLocks/>
          </p:cNvCxnSpPr>
          <p:nvPr/>
        </p:nvCxnSpPr>
        <p:spPr>
          <a:xfrm>
            <a:off x="2749129" y="3229113"/>
            <a:ext cx="3738880" cy="0"/>
          </a:xfrm>
          <a:prstGeom prst="straightConnector1">
            <a:avLst/>
          </a:prstGeom>
          <a:ln w="25400">
            <a:solidFill>
              <a:srgbClr val="011F3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BF51F0-6DFD-A93D-219E-1E074D901AF3}"/>
              </a:ext>
            </a:extLst>
          </p:cNvPr>
          <p:cNvCxnSpPr>
            <a:cxnSpLocks/>
          </p:cNvCxnSpPr>
          <p:nvPr/>
        </p:nvCxnSpPr>
        <p:spPr>
          <a:xfrm>
            <a:off x="6799581" y="3953851"/>
            <a:ext cx="3975948" cy="0"/>
          </a:xfrm>
          <a:prstGeom prst="straightConnector1">
            <a:avLst/>
          </a:prstGeom>
          <a:ln w="25400">
            <a:solidFill>
              <a:srgbClr val="011F3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A4BB30-1E99-888F-E343-BC504099427C}"/>
              </a:ext>
            </a:extLst>
          </p:cNvPr>
          <p:cNvSpPr/>
          <p:nvPr/>
        </p:nvSpPr>
        <p:spPr>
          <a:xfrm>
            <a:off x="6488009" y="3229113"/>
            <a:ext cx="311572" cy="745058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28DCA8-483C-2AC8-1308-455B4FA700CE}"/>
              </a:ext>
            </a:extLst>
          </p:cNvPr>
          <p:cNvSpPr txBox="1"/>
          <p:nvPr/>
        </p:nvSpPr>
        <p:spPr>
          <a:xfrm>
            <a:off x="2746872" y="231809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(1) Demande d’accès à une ressource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C2FCE6-29FB-4A8D-9EA3-65864E524BBC}"/>
              </a:ext>
            </a:extLst>
          </p:cNvPr>
          <p:cNvSpPr txBox="1"/>
          <p:nvPr/>
        </p:nvSpPr>
        <p:spPr>
          <a:xfrm>
            <a:off x="6800983" y="30394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(2) Demande d’autorisation pour le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6F05C3-1A84-5FC7-8F34-1634202E2246}"/>
              </a:ext>
            </a:extLst>
          </p:cNvPr>
          <p:cNvSpPr/>
          <p:nvPr/>
        </p:nvSpPr>
        <p:spPr>
          <a:xfrm>
            <a:off x="10743920" y="3974171"/>
            <a:ext cx="346912" cy="1499695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F3BA74B-EEE0-F1C9-D8E2-F65A1208E339}"/>
              </a:ext>
            </a:extLst>
          </p:cNvPr>
          <p:cNvCxnSpPr>
            <a:cxnSpLocks/>
          </p:cNvCxnSpPr>
          <p:nvPr/>
        </p:nvCxnSpPr>
        <p:spPr>
          <a:xfrm flipV="1">
            <a:off x="2752517" y="4493984"/>
            <a:ext cx="8028657" cy="897"/>
          </a:xfrm>
          <a:prstGeom prst="straightConnector1">
            <a:avLst/>
          </a:prstGeom>
          <a:ln w="25400">
            <a:solidFill>
              <a:srgbClr val="011F39"/>
            </a:solidFill>
            <a:prstDash val="dash"/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E52B0C3-AA13-48D5-50FB-91E2EDB883EE}"/>
              </a:ext>
            </a:extLst>
          </p:cNvPr>
          <p:cNvSpPr/>
          <p:nvPr/>
        </p:nvSpPr>
        <p:spPr>
          <a:xfrm>
            <a:off x="1768125" y="4042594"/>
            <a:ext cx="9984378" cy="1431272"/>
          </a:xfrm>
          <a:prstGeom prst="rect">
            <a:avLst/>
          </a:prstGeom>
          <a:noFill/>
          <a:ln w="31750">
            <a:solidFill>
              <a:srgbClr val="AAD2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8D79AC-D78F-9A93-8D5B-79FC340FCD33}"/>
              </a:ext>
            </a:extLst>
          </p:cNvPr>
          <p:cNvSpPr txBox="1"/>
          <p:nvPr/>
        </p:nvSpPr>
        <p:spPr>
          <a:xfrm>
            <a:off x="6943509" y="356089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(3)Processus d’autorisation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9DA3CB6-8A0B-B433-CB44-07F47B89AC81}"/>
              </a:ext>
            </a:extLst>
          </p:cNvPr>
          <p:cNvCxnSpPr>
            <a:cxnSpLocks/>
          </p:cNvCxnSpPr>
          <p:nvPr/>
        </p:nvCxnSpPr>
        <p:spPr>
          <a:xfrm>
            <a:off x="2746872" y="4907875"/>
            <a:ext cx="8028657" cy="0"/>
          </a:xfrm>
          <a:prstGeom prst="straightConnector1">
            <a:avLst/>
          </a:prstGeom>
          <a:ln w="25400">
            <a:solidFill>
              <a:srgbClr val="011F3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E025842-DE97-FC0C-C90C-6C2F99A7877F}"/>
              </a:ext>
            </a:extLst>
          </p:cNvPr>
          <p:cNvSpPr txBox="1"/>
          <p:nvPr/>
        </p:nvSpPr>
        <p:spPr>
          <a:xfrm>
            <a:off x="2789166" y="40152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(4)Demande de jeton d’accès avec les autorisations associées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4B70393-3670-0AC8-3FEB-4622B01DC5B4}"/>
              </a:ext>
            </a:extLst>
          </p:cNvPr>
          <p:cNvCxnSpPr>
            <a:cxnSpLocks/>
          </p:cNvCxnSpPr>
          <p:nvPr/>
        </p:nvCxnSpPr>
        <p:spPr>
          <a:xfrm flipV="1">
            <a:off x="2805010" y="5317380"/>
            <a:ext cx="8028657" cy="897"/>
          </a:xfrm>
          <a:prstGeom prst="straightConnector1">
            <a:avLst/>
          </a:prstGeom>
          <a:ln w="25400">
            <a:solidFill>
              <a:srgbClr val="011F39"/>
            </a:solidFill>
            <a:prstDash val="dash"/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B6CA117-1473-9CEE-D441-969217C04E0F}"/>
              </a:ext>
            </a:extLst>
          </p:cNvPr>
          <p:cNvSpPr txBox="1"/>
          <p:nvPr/>
        </p:nvSpPr>
        <p:spPr>
          <a:xfrm>
            <a:off x="6996002" y="438428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(5)Délivrance du jeton d’accès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63FA361-5CA3-EED4-2A24-399725A212DE}"/>
              </a:ext>
            </a:extLst>
          </p:cNvPr>
          <p:cNvCxnSpPr>
            <a:cxnSpLocks/>
          </p:cNvCxnSpPr>
          <p:nvPr/>
        </p:nvCxnSpPr>
        <p:spPr>
          <a:xfrm>
            <a:off x="2772271" y="5957609"/>
            <a:ext cx="3901439" cy="3378"/>
          </a:xfrm>
          <a:prstGeom prst="straightConnector1">
            <a:avLst/>
          </a:prstGeom>
          <a:ln w="25400">
            <a:solidFill>
              <a:srgbClr val="011F3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3DBF3E7-7796-B317-FE58-6B9634495B0F}"/>
              </a:ext>
            </a:extLst>
          </p:cNvPr>
          <p:cNvSpPr txBox="1"/>
          <p:nvPr/>
        </p:nvSpPr>
        <p:spPr>
          <a:xfrm>
            <a:off x="2770014" y="504658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(6) Demande d’accès avec le jeton</a:t>
            </a:r>
          </a:p>
        </p:txBody>
      </p:sp>
    </p:spTree>
    <p:extLst>
      <p:ext uri="{BB962C8B-B14F-4D97-AF65-F5344CB8AC3E}">
        <p14:creationId xmlns:p14="http://schemas.microsoft.com/office/powerpoint/2010/main" val="29758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Oauth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Boot et </a:t>
            </a:r>
            <a:r>
              <a:rPr lang="fr-FR" sz="4400" dirty="0" err="1"/>
              <a:t>OAuth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5463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056144F-8CF6-4831-A0A9-3B5623D3770C}"/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15231</TotalTime>
  <Words>522</Words>
  <Application>Microsoft Office PowerPoint</Application>
  <PresentationFormat>Grand écran</PresentationFormat>
  <Paragraphs>103</Paragraphs>
  <Slides>14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Times New Roman</vt:lpstr>
      <vt:lpstr>Consolas</vt:lpstr>
      <vt:lpstr>Segoe UI Light</vt:lpstr>
      <vt:lpstr>Arial</vt:lpstr>
      <vt:lpstr>Calibri</vt:lpstr>
      <vt:lpstr>Segoe UI</vt:lpstr>
      <vt:lpstr>Thème Office</vt:lpstr>
      <vt:lpstr>Java Frameworks Module 08 – OAuth</vt:lpstr>
      <vt:lpstr>Présentation PowerPoint</vt:lpstr>
      <vt:lpstr>Introduction à OAuth</vt:lpstr>
      <vt:lpstr>Introduction à OAuth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2793</cp:revision>
  <dcterms:created xsi:type="dcterms:W3CDTF">2023-01-06T06:52:31Z</dcterms:created>
  <dcterms:modified xsi:type="dcterms:W3CDTF">2023-09-20T15:00:09Z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